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9"/>
  </p:notesMasterIdLst>
  <p:handoutMasterIdLst>
    <p:handoutMasterId r:id="rId20"/>
  </p:handoutMasterIdLst>
  <p:sldIdLst>
    <p:sldId id="304" r:id="rId6"/>
    <p:sldId id="371" r:id="rId7"/>
    <p:sldId id="348" r:id="rId8"/>
    <p:sldId id="373" r:id="rId9"/>
    <p:sldId id="372" r:id="rId10"/>
    <p:sldId id="375" r:id="rId11"/>
    <p:sldId id="346" r:id="rId12"/>
    <p:sldId id="351" r:id="rId13"/>
    <p:sldId id="349" r:id="rId14"/>
    <p:sldId id="374" r:id="rId15"/>
    <p:sldId id="364" r:id="rId16"/>
    <p:sldId id="362" r:id="rId17"/>
    <p:sldId id="294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A557"/>
    <a:srgbClr val="00B050"/>
    <a:srgbClr val="FFFF64"/>
    <a:srgbClr val="6699FF"/>
    <a:srgbClr val="55575B"/>
    <a:srgbClr val="969696"/>
    <a:srgbClr val="DDDDDD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2" autoAdjust="0"/>
    <p:restoredTop sz="94517" autoAdjust="0"/>
  </p:normalViewPr>
  <p:slideViewPr>
    <p:cSldViewPr snapToGrid="0" snapToObjects="1">
      <p:cViewPr>
        <p:scale>
          <a:sx n="72" d="100"/>
          <a:sy n="72" d="100"/>
        </p:scale>
        <p:origin x="-534" y="-354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5CA2B-C844-4940-9623-5C5B5F3E0AD6}" type="datetimeFigureOut">
              <a:rPr kumimoji="1" lang="ja-JP" altLang="en-US" smtClean="0"/>
              <a:t>2014/11/17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25FC-5F24-C141-B3AD-4010744E49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14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A0DEB-AB8F-F64D-BF4B-DE141C1FECC5}" type="datetimeFigureOut">
              <a:rPr kumimoji="1" lang="ja-JP" altLang="en-US" smtClean="0"/>
              <a:t>2014/11/17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FCA79-E635-BA4F-994E-42CC34015C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89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world.com/shop/manufacturers/anritsu/anritsu-passive-intermodulation-pim-testers-analyzers/mw82119b-pim-master-series/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3996000" cy="1217726"/>
          </a:xfrm>
          <a:prstGeom prst="rect">
            <a:avLst/>
          </a:prstGeom>
        </p:spPr>
      </p:pic>
      <p:pic>
        <p:nvPicPr>
          <p:cNvPr id="2" name="図 1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81453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20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81498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81491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815701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confidentia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" r="-1800"/>
          <a:stretch/>
        </p:blipFill>
        <p:spPr>
          <a:xfrm>
            <a:off x="6900333" y="6179961"/>
            <a:ext cx="1837267" cy="2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65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3" name="図 8" descr="Anritsu_whit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Anritsu_white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3996000" cy="1217726"/>
          </a:xfrm>
          <a:prstGeom prst="rect">
            <a:avLst/>
          </a:prstGeom>
        </p:spPr>
      </p:pic>
      <p:pic>
        <p:nvPicPr>
          <p:cNvPr id="2" name="図 1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sp>
        <p:nvSpPr>
          <p:cNvPr id="6" name="正方形/長方形 7"/>
          <p:cNvSpPr>
            <a:spLocks noChangeArrowheads="1"/>
          </p:cNvSpPr>
          <p:nvPr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81453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20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81498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21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81491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815701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2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586538" y="2667102"/>
            <a:ext cx="255746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1200" dirty="0" smtClean="0">
                <a:solidFill>
                  <a:srgbClr val="7F7F7F"/>
                </a:solidFill>
                <a:cs typeface="Arial" charset="0"/>
              </a:rPr>
              <a:t>Presentation Image</a:t>
            </a:r>
          </a:p>
          <a:p>
            <a:pPr algn="ctr" eaLnBrk="1" hangingPunct="1">
              <a:defRPr/>
            </a:pPr>
            <a:r>
              <a:rPr kumimoji="0" lang="en-US" altLang="ja-JP" sz="1200" dirty="0" smtClean="0">
                <a:solidFill>
                  <a:srgbClr val="7F7F7F"/>
                </a:solidFill>
                <a:cs typeface="Arial" charset="0"/>
              </a:rPr>
              <a:t>(155mm x 70mm)</a:t>
            </a:r>
            <a:endParaRPr kumimoji="0" lang="ja-JP" altLang="en-US" sz="1200" dirty="0" smtClean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27" y="-3909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>
              <a:solidFill>
                <a:srgbClr val="333333"/>
              </a:solidFill>
            </a:endParaRPr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>
              <a:solidFill>
                <a:srgbClr val="333333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pic>
        <p:nvPicPr>
          <p:cNvPr id="2050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92" y="4700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6299999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5626100" cy="10334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 i="0" cap="none">
                <a:solidFill>
                  <a:srgbClr val="55575B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56261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75B"/>
                </a:solidFill>
                <a:latin typeface="+mn-lt"/>
              </a:defRPr>
            </a:lvl1pPr>
            <a:lvl2pPr>
              <a:defRPr>
                <a:solidFill>
                  <a:srgbClr val="55575B"/>
                </a:solidFill>
                <a:latin typeface="+mn-lt"/>
              </a:defRPr>
            </a:lvl2pPr>
            <a:lvl3pPr>
              <a:defRPr>
                <a:solidFill>
                  <a:srgbClr val="55575B"/>
                </a:solidFill>
                <a:latin typeface="+mn-lt"/>
              </a:defRPr>
            </a:lvl3pPr>
            <a:lvl4pPr>
              <a:defRPr>
                <a:solidFill>
                  <a:srgbClr val="55575B"/>
                </a:solidFill>
                <a:latin typeface="+mn-lt"/>
              </a:defRPr>
            </a:lvl4pPr>
            <a:lvl5pPr>
              <a:defRPr>
                <a:solidFill>
                  <a:srgbClr val="55575B"/>
                </a:solidFill>
                <a:latin typeface="+mn-lt"/>
              </a:defRPr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2014/11/17</a:t>
            </a:fld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3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55575B"/>
                </a:solidFill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9A79-6E90-1742-9351-FB54BC1C4CED}" type="datetime1">
              <a:rPr lang="ja-JP" altLang="en-US" smtClean="0"/>
              <a:t>2014/11/17</a:t>
            </a:fld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4" name="図 13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518" y="1066799"/>
            <a:ext cx="8496000" cy="5040000"/>
          </a:xfrm>
        </p:spPr>
        <p:txBody>
          <a:bodyPr/>
          <a:lstStyle>
            <a:lvl1pPr>
              <a:defRPr>
                <a:solidFill>
                  <a:srgbClr val="55575B"/>
                </a:solidFill>
              </a:defRPr>
            </a:lvl1pPr>
            <a:lvl2pPr>
              <a:defRPr>
                <a:solidFill>
                  <a:srgbClr val="55575B"/>
                </a:solidFill>
              </a:defRPr>
            </a:lvl2pPr>
            <a:lvl3pPr>
              <a:defRPr>
                <a:solidFill>
                  <a:srgbClr val="55575B"/>
                </a:solidFill>
              </a:defRPr>
            </a:lvl3pPr>
            <a:lvl4pPr>
              <a:defRPr>
                <a:solidFill>
                  <a:srgbClr val="55575B"/>
                </a:solidFill>
              </a:defRPr>
            </a:lvl4pPr>
            <a:lvl5pPr>
              <a:defRPr>
                <a:solidFill>
                  <a:srgbClr val="55575B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1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pic>
        <p:nvPicPr>
          <p:cNvPr id="12" name="Picture 11" title="TestWorld - Distributor of Telecom Test Equipment including PIM Testers &amp; Site Masters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4" y="5625238"/>
            <a:ext cx="1357888" cy="7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000">
                <a:solidFill>
                  <a:srgbClr val="55575B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1" name="図 10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12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043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94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7" name="図 6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8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49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27" y="-3909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586538" y="2667102"/>
            <a:ext cx="255746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rgbClr val="CC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kumimoji="0" lang="en-US" altLang="ja-JP" sz="1200" b="0" dirty="0" smtClean="0">
                <a:solidFill>
                  <a:srgbClr val="7F7F7F"/>
                </a:solidFill>
                <a:latin typeface="+mn-lt"/>
                <a:cs typeface="Arial" charset="0"/>
              </a:rPr>
              <a:t>Presentation Image</a:t>
            </a:r>
          </a:p>
          <a:p>
            <a:pPr algn="ctr" eaLnBrk="1" hangingPunct="1">
              <a:defRPr/>
            </a:pPr>
            <a:r>
              <a:rPr kumimoji="0" lang="en-US" altLang="ja-JP" sz="1200" b="0" dirty="0" smtClean="0">
                <a:solidFill>
                  <a:srgbClr val="7F7F7F"/>
                </a:solidFill>
                <a:latin typeface="+mn-lt"/>
                <a:cs typeface="Arial" charset="0"/>
              </a:rPr>
              <a:t>(155mm x 70mm)</a:t>
            </a:r>
            <a:endParaRPr kumimoji="0" lang="ja-JP" altLang="en-US" sz="1200" b="0" dirty="0" smtClean="0">
              <a:solidFill>
                <a:srgbClr val="7F7F7F"/>
              </a:solidFill>
              <a:latin typeface="+mn-lt"/>
              <a:cs typeface="Arial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0">
              <a:latin typeface="+mn-lt"/>
            </a:endParaRPr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pic>
        <p:nvPicPr>
          <p:cNvPr id="15" name="図 14" descr="confidential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" r="-1800"/>
          <a:stretch/>
        </p:blipFill>
        <p:spPr>
          <a:xfrm>
            <a:off x="6900333" y="6179961"/>
            <a:ext cx="1837267" cy="2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9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pic>
        <p:nvPicPr>
          <p:cNvPr id="3" name="図 8" descr="Anritsu_whit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Anritsu_white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724150"/>
            <a:ext cx="35639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27" y="-3909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7"/>
          <p:cNvSpPr>
            <a:spLocks noChangeArrowheads="1"/>
          </p:cNvSpPr>
          <p:nvPr userDrawn="1"/>
        </p:nvSpPr>
        <p:spPr bwMode="auto">
          <a:xfrm>
            <a:off x="0" y="0"/>
            <a:ext cx="9144000" cy="5580000"/>
          </a:xfrm>
          <a:prstGeom prst="rect">
            <a:avLst/>
          </a:prstGeom>
          <a:solidFill>
            <a:srgbClr val="0FAF46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8" name="正方形/長方形 9"/>
          <p:cNvSpPr>
            <a:spLocks noChangeArrowheads="1"/>
          </p:cNvSpPr>
          <p:nvPr/>
        </p:nvSpPr>
        <p:spPr bwMode="auto">
          <a:xfrm>
            <a:off x="6624000" y="0"/>
            <a:ext cx="2520000" cy="5580000"/>
          </a:xfrm>
          <a:prstGeom prst="rect">
            <a:avLst/>
          </a:prstGeom>
          <a:solidFill>
            <a:srgbClr val="C8C8C8"/>
          </a:solidFill>
          <a:ln>
            <a:noFill/>
          </a:ln>
          <a:extLst/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3390" y="3419842"/>
            <a:ext cx="5592610" cy="4676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12"/>
          </p:nvPr>
        </p:nvSpPr>
        <p:spPr>
          <a:xfrm>
            <a:off x="498859" y="3896246"/>
            <a:ext cx="5597141" cy="8044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500" b="0" i="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99534" y="4704646"/>
            <a:ext cx="5596466" cy="533400"/>
          </a:xfrm>
        </p:spPr>
        <p:txBody>
          <a:bodyPr/>
          <a:lstStyle>
            <a:lvl1pPr marL="0" indent="0">
              <a:buNone/>
              <a:defRPr sz="1300" b="0" i="0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1" name="タイトル 1"/>
          <p:cNvSpPr>
            <a:spLocks noGrp="1"/>
          </p:cNvSpPr>
          <p:nvPr>
            <p:ph type="ctrTitle"/>
          </p:nvPr>
        </p:nvSpPr>
        <p:spPr>
          <a:xfrm>
            <a:off x="491684" y="345325"/>
            <a:ext cx="5599554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24000" y="5634038"/>
            <a:ext cx="4320000" cy="12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Anritsu_setu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5634038"/>
            <a:ext cx="4016587" cy="1224000"/>
          </a:xfrm>
          <a:prstGeom prst="rect">
            <a:avLst/>
          </a:prstGeom>
        </p:spPr>
      </p:pic>
      <p:pic>
        <p:nvPicPr>
          <p:cNvPr id="15" name="図 14" descr="confidential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" r="-1800"/>
          <a:stretch/>
        </p:blipFill>
        <p:spPr>
          <a:xfrm>
            <a:off x="6900333" y="6179961"/>
            <a:ext cx="1837267" cy="268128"/>
          </a:xfrm>
          <a:prstGeom prst="rect">
            <a:avLst/>
          </a:prstGeom>
        </p:spPr>
      </p:pic>
      <p:pic>
        <p:nvPicPr>
          <p:cNvPr id="14" name="Picture 2" descr="C:\Users\am004788\Desktop\intranet_eye_imag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92" y="4700"/>
            <a:ext cx="2514600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2014/11/17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58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9144000" cy="6299999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5138" y="579438"/>
            <a:ext cx="5626100" cy="74602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0" i="0" cap="none">
                <a:solidFill>
                  <a:srgbClr val="55575B"/>
                </a:solidFill>
                <a:latin typeface="+mj-lt"/>
                <a:cs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5138" y="1663700"/>
            <a:ext cx="56261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575B"/>
                </a:solidFill>
                <a:latin typeface="+mn-lt"/>
              </a:defRPr>
            </a:lvl1pPr>
            <a:lvl2pPr>
              <a:defRPr>
                <a:solidFill>
                  <a:srgbClr val="55575B"/>
                </a:solidFill>
                <a:latin typeface="+mn-lt"/>
              </a:defRPr>
            </a:lvl2pPr>
            <a:lvl3pPr>
              <a:defRPr>
                <a:solidFill>
                  <a:srgbClr val="55575B"/>
                </a:solidFill>
                <a:latin typeface="+mn-lt"/>
              </a:defRPr>
            </a:lvl3pPr>
            <a:lvl4pPr>
              <a:defRPr>
                <a:solidFill>
                  <a:srgbClr val="55575B"/>
                </a:solidFill>
                <a:latin typeface="+mn-lt"/>
              </a:defRPr>
            </a:lvl4pPr>
            <a:lvl5pPr>
              <a:defRPr>
                <a:solidFill>
                  <a:srgbClr val="55575B"/>
                </a:solidFill>
                <a:latin typeface="+mn-lt"/>
              </a:defRPr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2625491" y="6520183"/>
            <a:ext cx="2133600" cy="1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2014/11/17</a:t>
            </a:fld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5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rgbClr val="55575B"/>
                </a:soli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2014/11/17</a:t>
            </a:fld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14" name="図 13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518" y="1066799"/>
            <a:ext cx="8496000" cy="5040000"/>
          </a:xfrm>
        </p:spPr>
        <p:txBody>
          <a:bodyPr/>
          <a:lstStyle>
            <a:lvl4pPr>
              <a:defRPr>
                <a:solidFill>
                  <a:srgbClr val="55575B"/>
                </a:solidFill>
              </a:defRPr>
            </a:lvl4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5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gular Sl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rgbClr val="55575B"/>
                </a:solidFill>
              </a:defRPr>
            </a:lvl1pPr>
            <a:lvl2pPr>
              <a:defRPr sz="2000">
                <a:solidFill>
                  <a:srgbClr val="55575B"/>
                </a:solidFill>
              </a:defRPr>
            </a:lvl2pPr>
            <a:lvl3pPr>
              <a:defRPr sz="2000">
                <a:solidFill>
                  <a:srgbClr val="55575B"/>
                </a:solidFill>
              </a:defRPr>
            </a:lvl3pPr>
            <a:lvl4pPr>
              <a:defRPr sz="2000">
                <a:solidFill>
                  <a:srgbClr val="55575B"/>
                </a:solidFill>
              </a:defRPr>
            </a:lvl4pPr>
            <a:lvl5pPr>
              <a:defRPr sz="2000">
                <a:solidFill>
                  <a:srgbClr val="55575B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11" name="図 10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12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810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gular Sl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575B"/>
                </a:solidFill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9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498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gular Slid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Slide Title or URL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Anritsu_setup_log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55" y="6307055"/>
            <a:ext cx="2700000" cy="550945"/>
          </a:xfrm>
          <a:prstGeom prst="rect">
            <a:avLst/>
          </a:prstGeom>
        </p:spPr>
      </p:pic>
      <p:cxnSp>
        <p:nvCxnSpPr>
          <p:cNvPr id="8" name="直線コネクタ 10"/>
          <p:cNvCxnSpPr>
            <a:cxnSpLocks noChangeShapeType="1"/>
          </p:cNvCxnSpPr>
          <p:nvPr userDrawn="1"/>
        </p:nvCxnSpPr>
        <p:spPr bwMode="auto">
          <a:xfrm>
            <a:off x="0" y="6289499"/>
            <a:ext cx="9144000" cy="0"/>
          </a:xfrm>
          <a:prstGeom prst="line">
            <a:avLst/>
          </a:prstGeom>
          <a:noFill/>
          <a:ln w="3175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96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8518" y="1066800"/>
            <a:ext cx="8496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21245" y="258237"/>
            <a:ext cx="8496000" cy="75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18518" y="6551355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42C9A79-6E90-1742-9351-FB54BC1C4CED}" type="datetime1">
              <a:rPr lang="ja-JP" altLang="en-US" smtClean="0"/>
              <a:t>2014/11/17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390517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64611" y="6552061"/>
            <a:ext cx="5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 descr="confidentia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574899"/>
            <a:ext cx="10287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21801" y="6574899"/>
            <a:ext cx="2700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>
              <a:lnSpc>
                <a:spcPct val="80000"/>
              </a:lnSpc>
            </a:pPr>
            <a:r>
              <a:rPr lang="en-US" altLang="ja-JP" sz="700" dirty="0">
                <a:solidFill>
                  <a:srgbClr val="1A1A1A"/>
                </a:solidFill>
                <a:latin typeface="Arial"/>
                <a:cs typeface="Arial"/>
              </a:rPr>
              <a:t>Copyright© ANRITSU</a:t>
            </a:r>
          </a:p>
        </p:txBody>
      </p:sp>
    </p:spTree>
    <p:extLst>
      <p:ext uri="{BB962C8B-B14F-4D97-AF65-F5344CB8AC3E}">
        <p14:creationId xmlns:p14="http://schemas.microsoft.com/office/powerpoint/2010/main" val="3371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9" r:id="rId3"/>
    <p:sldLayoutId id="2147483687" r:id="rId4"/>
    <p:sldLayoutId id="2147483662" r:id="rId5"/>
    <p:sldLayoutId id="2147483650" r:id="rId6"/>
    <p:sldLayoutId id="2147483652" r:id="rId7"/>
    <p:sldLayoutId id="2147483654" r:id="rId8"/>
    <p:sldLayoutId id="2147483655" r:id="rId9"/>
    <p:sldLayoutId id="2147483688" r:id="rId10"/>
    <p:sldLayoutId id="21474836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000" b="0" i="0" kern="1200">
          <a:solidFill>
            <a:srgbClr val="55575B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18518" y="1066800"/>
            <a:ext cx="8496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21245" y="258237"/>
            <a:ext cx="8496000" cy="755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18518" y="6551355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D42C9A79-6E90-1742-9351-FB54BC1C4CED}" type="datetime1">
              <a:rPr lang="ja-JP" altLang="en-US" smtClean="0"/>
              <a:pPr/>
              <a:t>2014/11/17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64611" y="6552061"/>
            <a:ext cx="5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fld id="{518B76BD-F5AF-3048-942E-0425DD80625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15399" y="6574899"/>
            <a:ext cx="27000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>
              <a:lnSpc>
                <a:spcPct val="80000"/>
              </a:lnSpc>
            </a:pPr>
            <a:r>
              <a:rPr lang="en-US" altLang="ja-JP" sz="700" dirty="0">
                <a:solidFill>
                  <a:srgbClr val="1A1A1A"/>
                </a:solidFill>
                <a:latin typeface="+mn-lt"/>
                <a:cs typeface="Arial"/>
              </a:rPr>
              <a:t>Copyright© ANRITSU</a:t>
            </a:r>
          </a:p>
        </p:txBody>
      </p:sp>
      <p:sp>
        <p:nvSpPr>
          <p:cNvPr id="11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221800" y="6424385"/>
            <a:ext cx="3693599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r>
              <a:rPr lang="en-US" altLang="ja-JP" smtClean="0"/>
              <a:t>Slide Title or URL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441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3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000" b="0" i="0" kern="1200">
          <a:solidFill>
            <a:srgbClr val="55575B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rgbClr val="5557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stworld.com/shop/manufacturers/anritsu/anritsu-passive-intermodulation-pim-testers-analyzers/mw82119b-pim-master-series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stworld.com/shop/manufacturers/anritsu/anritsu-passive-intermodulation-pim-testers-analyzers/mw82119b-pim-master-series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0371" y="998468"/>
            <a:ext cx="8697686" cy="147002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PIM Master</a:t>
            </a:r>
            <a:r>
              <a:rPr lang="en-US" sz="3100" dirty="0" smtClean="0">
                <a:latin typeface="Calibri"/>
              </a:rPr>
              <a:t>™</a:t>
            </a:r>
            <a:r>
              <a:rPr lang="en-US" sz="3100" dirty="0" smtClean="0"/>
              <a:t> – MW82119B</a:t>
            </a:r>
            <a:br>
              <a:rPr lang="en-US" sz="3100" dirty="0" smtClean="0"/>
            </a:br>
            <a:r>
              <a:rPr lang="en-US" sz="3100" dirty="0" smtClean="0"/>
              <a:t>Passive Intermodulation (PIM) Analyzer with</a:t>
            </a:r>
            <a:br>
              <a:rPr lang="en-US" sz="3100" dirty="0" smtClean="0"/>
            </a:br>
            <a:r>
              <a:rPr lang="en-US" sz="3100" dirty="0" smtClean="0"/>
              <a:t>Site Master</a:t>
            </a:r>
            <a:r>
              <a:rPr lang="en-US" sz="3100" dirty="0" smtClean="0">
                <a:latin typeface="Calibri"/>
              </a:rPr>
              <a:t>™ Cable &amp; Antenna Analyzer Option</a:t>
            </a:r>
            <a:endParaRPr lang="en-US" sz="2700" dirty="0"/>
          </a:p>
        </p:txBody>
      </p:sp>
      <p:pic>
        <p:nvPicPr>
          <p:cNvPr id="2" name="Picture 1" title="TestWorld - Distributor of Telecom Test Equipment including PIM Testers &amp; Site Master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7" y="4237382"/>
            <a:ext cx="2715774" cy="1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MW82119B – New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2050" name="Picture 2" descr="MW82119B-Right-Tilt-DoorClosed-sm" title="More ruggedized - Anritsu MW82119B PIM T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15" y="1150216"/>
            <a:ext cx="4073646" cy="41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399" y="4178006"/>
            <a:ext cx="214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Stronger tilt bail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55313" y="4347283"/>
            <a:ext cx="9958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245" y="258237"/>
            <a:ext cx="8496000" cy="755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MW82119B – New</a:t>
            </a:r>
            <a:r>
              <a:rPr lang="en-US" dirty="0" smtClean="0"/>
              <a:t> </a:t>
            </a:r>
            <a:r>
              <a:rPr lang="en-US" sz="2400" dirty="0" smtClean="0"/>
              <a:t>Environmental tests</a:t>
            </a:r>
            <a:endParaRPr lang="en-US" sz="2400" dirty="0"/>
          </a:p>
        </p:txBody>
      </p:sp>
      <p:pic>
        <p:nvPicPr>
          <p:cNvPr id="2050" name="Picture 2" descr="4Ft-5a" title="Drop test of the Anritsu MW82119B PIM T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232" y="1014236"/>
            <a:ext cx="1644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Ft-5c" title="Drop test of the Anritsu MW82119B PIM T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32" y="1014236"/>
            <a:ext cx="1633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4Ft-5d" title="Drop test of the Anritsu MW82119B PIM T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1014236"/>
            <a:ext cx="1636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40100\Web\HHBU\Projects\Active\Mini Me 2 _ SPECTRE\Engineering\IP54 data\Test Results-MW82119A\MW82119-IP54-OFFICIAL\IMG_0652.JPG" title="Dust test of the Anritsu MW82119B PIM T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64" y="3955174"/>
            <a:ext cx="3347335" cy="223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title="Spray test of the Anritsu MW82119B PIM Tes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52" y="3955174"/>
            <a:ext cx="2946493" cy="221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245" y="1485961"/>
            <a:ext cx="24571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MIL-STD-810G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Transit Drop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48 in (1.2m) drop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Each edge, corner,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26 drops total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072" y="4111280"/>
            <a:ext cx="15464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/>
              <a:t>IP54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Blowing dust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Water spray</a:t>
            </a:r>
          </a:p>
        </p:txBody>
      </p:sp>
    </p:spTree>
    <p:extLst>
      <p:ext uri="{BB962C8B-B14F-4D97-AF65-F5344CB8AC3E}">
        <p14:creationId xmlns:p14="http://schemas.microsoft.com/office/powerpoint/2010/main" val="7651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99841" y="5188409"/>
            <a:ext cx="2596314" cy="961111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200" b="1" dirty="0" smtClean="0"/>
              <a:t>Questions?</a:t>
            </a:r>
            <a:endParaRPr lang="en-US" sz="3200" dirty="0" smtClean="0"/>
          </a:p>
        </p:txBody>
      </p:sp>
      <p:pic>
        <p:nvPicPr>
          <p:cNvPr id="2" name="Picture 1" title="Rent or Lease Anritsu PIM Testers at TestWorld now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91" y="613229"/>
            <a:ext cx="4444615" cy="435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TestWorld - Distributor of Telecom Test Equipment including PIM Testers &amp; Site Master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4497"/>
            <a:ext cx="3164927" cy="17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MW82119B – </a:t>
            </a:r>
            <a:r>
              <a:rPr lang="en-US" sz="2400" dirty="0" smtClean="0"/>
              <a:t>New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Generation PIM Master</a:t>
            </a:r>
            <a:r>
              <a:rPr lang="en-US" sz="2400" dirty="0" smtClean="0">
                <a:latin typeface="Calibri"/>
              </a:rPr>
              <a:t>™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08875" y="4597142"/>
            <a:ext cx="690854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b="1" dirty="0" smtClean="0">
                <a:ea typeface="Calibri"/>
                <a:cs typeface="Times New Roman"/>
              </a:rPr>
              <a:t>Integrated Test Solution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ea typeface="Calibri"/>
                <a:cs typeface="Times New Roman"/>
              </a:rPr>
              <a:t>One instrument certifies both PIM and Sweep performance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/>
                <a:cs typeface="Times New Roman"/>
              </a:rPr>
              <a:t>Fewer transit cases to carry to the site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/>
                <a:cs typeface="Times New Roman"/>
              </a:rPr>
              <a:t>Fewer instruments to hoist to the top of tower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Calibri"/>
                <a:cs typeface="Times New Roman"/>
              </a:rPr>
              <a:t>Both test capabilities available when you need them</a:t>
            </a:r>
          </a:p>
        </p:txBody>
      </p:sp>
      <p:grpSp>
        <p:nvGrpSpPr>
          <p:cNvPr id="4" name="Group 3" title="Anritsu MW82119B PIM Tester w/ built in Site Master -  Rental, Lease, Sale"/>
          <p:cNvGrpSpPr>
            <a:grpSpLocks/>
          </p:cNvGrpSpPr>
          <p:nvPr/>
        </p:nvGrpSpPr>
        <p:grpSpPr bwMode="auto">
          <a:xfrm>
            <a:off x="592238" y="1014236"/>
            <a:ext cx="2145239" cy="2718804"/>
            <a:chOff x="620" y="4365"/>
            <a:chExt cx="3802" cy="4807"/>
          </a:xfrm>
        </p:grpSpPr>
        <p:pic>
          <p:nvPicPr>
            <p:cNvPr id="2052" name="Picture 12" title="Anritsu MW82119B-0194 PIM Tester for PCS/AWS 1900/2100 MH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4" t="4437" r="26039" b="13992"/>
            <a:stretch>
              <a:fillRect/>
            </a:stretch>
          </p:blipFill>
          <p:spPr bwMode="auto">
            <a:xfrm>
              <a:off x="620" y="4365"/>
              <a:ext cx="3802" cy="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13" descr="C:\Users\am004694\Documents\Products\Mini Me III\Screen shots\DTF-DTP overlay - 7-24-14\0724201421133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" y="6889"/>
              <a:ext cx="1604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 title="Anritsu MW82119A PIM Tester"/>
          <p:cNvGrpSpPr/>
          <p:nvPr/>
        </p:nvGrpSpPr>
        <p:grpSpPr>
          <a:xfrm>
            <a:off x="3745443" y="1337319"/>
            <a:ext cx="2118335" cy="2269787"/>
            <a:chOff x="959016" y="3048000"/>
            <a:chExt cx="3477321" cy="36991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016" y="3048000"/>
              <a:ext cx="3477321" cy="36991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9650" y="4829175"/>
              <a:ext cx="1487540" cy="1116120"/>
            </a:xfrm>
            <a:prstGeom prst="rect">
              <a:avLst/>
            </a:prstGeom>
          </p:spPr>
        </p:pic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40813" y="2221659"/>
            <a:ext cx="73754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ea typeface="Calibri"/>
                <a:cs typeface="Times New Roman"/>
              </a:rPr>
              <a:t>+</a:t>
            </a:r>
            <a:endParaRPr lang="en-US" sz="4000" dirty="0" smtClean="0">
              <a:ea typeface="Calibri"/>
              <a:cs typeface="Times New Roman"/>
            </a:endParaRPr>
          </a:p>
        </p:txBody>
      </p:sp>
      <p:pic>
        <p:nvPicPr>
          <p:cNvPr id="7" name="Picture 6" title="Anritsu S331E Site Master - Rentals &amp; Leases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35" y="1978742"/>
            <a:ext cx="1705213" cy="1286055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737477" y="2373638"/>
            <a:ext cx="737543" cy="74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ea typeface="Calibri"/>
                <a:cs typeface="Times New Roman"/>
              </a:rPr>
              <a:t>=</a:t>
            </a:r>
            <a:endParaRPr lang="en-US" sz="4000" dirty="0" smtClean="0">
              <a:ea typeface="Calibri"/>
              <a:cs typeface="Times New Roman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221845" y="3804787"/>
            <a:ext cx="25394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Calibri"/>
                <a:cs typeface="Times New Roman"/>
              </a:rPr>
              <a:t>MW82119A </a:t>
            </a:r>
          </a:p>
          <a:p>
            <a:r>
              <a:rPr lang="en-US" sz="1600" dirty="0" smtClean="0">
                <a:ea typeface="Calibri"/>
                <a:cs typeface="Times New Roman"/>
              </a:rPr>
              <a:t>PIM Master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™</a:t>
            </a:r>
            <a:endParaRPr lang="en-US" sz="1600" dirty="0" smtClean="0">
              <a:ea typeface="Calibri"/>
              <a:cs typeface="Times New Roman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761335" y="3826168"/>
            <a:ext cx="2140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Calibri"/>
                <a:cs typeface="Times New Roman"/>
              </a:rPr>
              <a:t>S331E </a:t>
            </a:r>
          </a:p>
          <a:p>
            <a:r>
              <a:rPr lang="en-US" sz="1600" dirty="0" smtClean="0">
                <a:ea typeface="Calibri"/>
                <a:cs typeface="Times New Roman"/>
              </a:rPr>
              <a:t>Site Master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™</a:t>
            </a:r>
            <a:endParaRPr lang="en-US" sz="1600" dirty="0" smtClean="0">
              <a:ea typeface="Calibri"/>
              <a:cs typeface="Times New Roman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49438" y="3852322"/>
            <a:ext cx="2740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Calibri"/>
                <a:cs typeface="Times New Roman"/>
              </a:rPr>
              <a:t>MW82119B PIM Master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™ with Option 331</a:t>
            </a:r>
            <a:endParaRPr lang="en-US" sz="1600" dirty="0" smtClean="0">
              <a:ea typeface="Calibri"/>
              <a:cs typeface="Times New Roman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135038" y="3815702"/>
            <a:ext cx="914400" cy="53702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MW82119B – </a:t>
            </a:r>
            <a:r>
              <a:rPr lang="en-US" sz="2400" dirty="0" smtClean="0"/>
              <a:t>Features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10" name="Picture 9" title="RF Input Connections for Anritsu MW82119B PIM Tester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162" y="1974009"/>
            <a:ext cx="6737126" cy="3311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860" y="1418096"/>
            <a:ext cx="35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PIM Analyzer test port:  7-16 DIN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27284" y="961274"/>
            <a:ext cx="387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Master test port:  Type-N (Option 331)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24474" y="1607605"/>
            <a:ext cx="219852" cy="1180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6668" y="1974009"/>
            <a:ext cx="539881" cy="1166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512228" y="5276646"/>
            <a:ext cx="7181829" cy="662163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Designed with separate test ports to maximize sweep test performance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Highest accuracy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Widest sweep bandwidth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64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Site Master™ Cable &amp; Antenna Analyzer (Option 331) 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264611" y="1072477"/>
            <a:ext cx="4630057" cy="506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1600" b="1" dirty="0" smtClean="0">
                <a:ea typeface="Calibri"/>
                <a:cs typeface="Times New Roman"/>
              </a:rPr>
              <a:t>Measurements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Return </a:t>
            </a:r>
            <a:r>
              <a:rPr lang="en-US" sz="1600" dirty="0"/>
              <a:t>Loss, VSWR, 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Cable Loss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Distance-to-Fault (DTF)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1-port Phase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Smith </a:t>
            </a:r>
            <a:r>
              <a:rPr lang="en-US" sz="1600" dirty="0" smtClean="0"/>
              <a:t>Chart</a:t>
            </a:r>
            <a:endParaRPr lang="en-US" sz="1600" b="1" dirty="0"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Performance expected from a Site Master</a:t>
            </a:r>
            <a:r>
              <a:rPr lang="en-US" sz="1600" b="1" dirty="0" smtClean="0">
                <a:latin typeface="Calibri"/>
              </a:rPr>
              <a:t>™</a:t>
            </a:r>
            <a:endParaRPr lang="en-US" sz="16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 MHz to 3 GHz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&gt;42 dB directivity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-4 dBm output power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nterference immunity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 smtClean="0"/>
              <a:t>Features expected from a Site Master</a:t>
            </a:r>
            <a:r>
              <a:rPr lang="en-US" sz="1600" b="1" dirty="0" smtClean="0">
                <a:latin typeface="Calibri"/>
              </a:rPr>
              <a:t>™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Dual screen display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Quick-name matrix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Flex Cal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US" sz="1600" dirty="0" smtClean="0"/>
          </a:p>
        </p:txBody>
      </p:sp>
      <p:pic>
        <p:nvPicPr>
          <p:cNvPr id="6" name="Picture 5" title="Anritsu MW82119B Screen Shot of Site Master - Cable &amp; Antenna Analyzer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2" y="1014236"/>
            <a:ext cx="3190648" cy="2393982"/>
          </a:xfrm>
          <a:prstGeom prst="rect">
            <a:avLst/>
          </a:prstGeom>
        </p:spPr>
      </p:pic>
      <p:pic>
        <p:nvPicPr>
          <p:cNvPr id="7" name="Picture 6" title="Anritsu MW82119B Screen Shot of Site Master with PIM Tester - Cable &amp; Antenna Analyzer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3" y="3641037"/>
            <a:ext cx="3218727" cy="24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9" y="242837"/>
            <a:ext cx="9143999" cy="755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PIM Master</a:t>
            </a:r>
            <a:r>
              <a:rPr lang="en-US" sz="2400" dirty="0" smtClean="0">
                <a:latin typeface="Calibri"/>
              </a:rPr>
              <a:t>™ </a:t>
            </a:r>
            <a:r>
              <a:rPr lang="en-US" sz="2400" dirty="0" smtClean="0"/>
              <a:t>Passive Intermodulation (PIM) Analyzer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672115" y="1001856"/>
            <a:ext cx="5733143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1600" b="1" dirty="0" smtClean="0">
                <a:ea typeface="Calibri"/>
                <a:cs typeface="Times New Roman"/>
              </a:rPr>
              <a:t>Measurements</a:t>
            </a:r>
            <a:endParaRPr lang="en-US" sz="1600" b="1" dirty="0">
              <a:ea typeface="Calibri"/>
              <a:cs typeface="Times New Roman"/>
            </a:endParaRP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Times New Roman"/>
              </a:rPr>
              <a:t>PIM vs. Time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Times New Roman"/>
              </a:rPr>
              <a:t>Swept PIM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Times New Roman"/>
              </a:rPr>
              <a:t>Distance-to-PIM (DTP)</a:t>
            </a:r>
          </a:p>
          <a:p>
            <a:pPr marL="628650" lvl="1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Times New Roman"/>
              </a:rPr>
              <a:t>Noise Floor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Frequency </a:t>
            </a:r>
            <a:r>
              <a:rPr lang="en-US" sz="1600" b="1" dirty="0"/>
              <a:t>Options</a:t>
            </a:r>
            <a:endParaRPr lang="en-US" sz="16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MW82119B-0700 – LTE 700 MHz (Upper &amp; Lower)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</a:t>
            </a:r>
            <a:r>
              <a:rPr lang="en-US" sz="1600" b="1" dirty="0">
                <a:solidFill>
                  <a:srgbClr val="FF0000"/>
                </a:solidFill>
              </a:rPr>
              <a:t>0702</a:t>
            </a:r>
            <a:r>
              <a:rPr lang="en-US" sz="1600" dirty="0"/>
              <a:t> – APT 700 </a:t>
            </a:r>
            <a:r>
              <a:rPr lang="en-US" sz="1600" dirty="0" smtClean="0"/>
              <a:t>MHz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MW82119B-0800 – LTE 800 MHz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MW82119B-0850 – Cellular 850 MHz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MW82119B-0900 – E-GSM 900 MHz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MW82119B-0180 – DCS 1800 MHz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</a:t>
            </a:r>
            <a:r>
              <a:rPr lang="en-US" sz="1600" b="1" dirty="0">
                <a:solidFill>
                  <a:srgbClr val="FF0000"/>
                </a:solidFill>
              </a:rPr>
              <a:t>0194</a:t>
            </a:r>
            <a:r>
              <a:rPr lang="en-US" sz="1600" dirty="0"/>
              <a:t> – PCS/AWS 1900/2100 </a:t>
            </a:r>
            <a:r>
              <a:rPr lang="en-US" sz="1600" dirty="0" smtClean="0"/>
              <a:t>MHz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MW82119B-0210 – UMTS 2100 MHz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MW82119B-0260 – LTE 2600 </a:t>
            </a:r>
            <a:r>
              <a:rPr lang="en-US" sz="1600" dirty="0" smtClean="0"/>
              <a:t>MHz</a:t>
            </a:r>
          </a:p>
          <a:p>
            <a:pPr lvl="0">
              <a:spcBef>
                <a:spcPts val="600"/>
              </a:spcBef>
            </a:pPr>
            <a:r>
              <a:rPr lang="en-US" sz="1600" b="1" dirty="0" smtClean="0"/>
              <a:t>Test power - </a:t>
            </a:r>
            <a:r>
              <a:rPr lang="en-US" sz="1600" b="1" dirty="0" smtClean="0">
                <a:solidFill>
                  <a:srgbClr val="FF0000"/>
                </a:solidFill>
              </a:rPr>
              <a:t>20 dBm (0.1 W) </a:t>
            </a:r>
            <a:r>
              <a:rPr lang="en-US" sz="1600" dirty="0" smtClean="0"/>
              <a:t>to 46 dBm (40 W)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7" name="Picture 6" title="Anritsu MW82119B Screen Shot of PIM Tester - Passive Intermodulation Analyzer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3714137"/>
            <a:ext cx="3243502" cy="2433639"/>
          </a:xfrm>
          <a:prstGeom prst="rect">
            <a:avLst/>
          </a:prstGeom>
        </p:spPr>
      </p:pic>
      <p:pic>
        <p:nvPicPr>
          <p:cNvPr id="8" name="Picture 7" title="Anritsu MW82119B Screen Shot of PIM Tester - Passive Intermodulation Analyzer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9" y="1001856"/>
            <a:ext cx="3209293" cy="2407971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3470552" y="4662441"/>
            <a:ext cx="914400" cy="53702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3470552" y="3141311"/>
            <a:ext cx="914400" cy="53702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8229600" y="5632518"/>
            <a:ext cx="914400" cy="53702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DTP / DTP Trace Overlay (existing capability)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938039" y="5286002"/>
            <a:ext cx="669796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DTP / DTP overlay is an unique Anritsu PIM Master capability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Use to identify PIM beyond the antenna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Use to show “before” vs. “after” results</a:t>
            </a:r>
          </a:p>
        </p:txBody>
      </p:sp>
      <p:pic>
        <p:nvPicPr>
          <p:cNvPr id="4" name="Picture 3" title="Screen shot of Site Master &amp; PIM Tester Overlay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7" y="987399"/>
            <a:ext cx="5504335" cy="41299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04611" y="4450804"/>
            <a:ext cx="1249953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628" y="4288837"/>
            <a:ext cx="214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Distance between PIM marker &amp; unknown PIM source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72827" y="4667233"/>
            <a:ext cx="2380991" cy="12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90057" y="2076434"/>
            <a:ext cx="40301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3"/>
          </p:cNvCxnSpPr>
          <p:nvPr/>
        </p:nvCxnSpPr>
        <p:spPr>
          <a:xfrm>
            <a:off x="2409371" y="1707657"/>
            <a:ext cx="35857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28" y="1538380"/>
            <a:ext cx="227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PIM marker DTP trace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753" y="1907157"/>
            <a:ext cx="214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DTP trace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80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DTP / DTF Trace Overlay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07475" y="5375725"/>
            <a:ext cx="7886870" cy="662163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Use higher resolution DTF measurements (Option 331) to help locate PIM</a:t>
            </a:r>
          </a:p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DTF into short clearly marks the end of feed cable</a:t>
            </a:r>
          </a:p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Here, the PIM is likely beyond the antenna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574461" y="1014236"/>
            <a:ext cx="5665333" cy="4250768"/>
            <a:chOff x="1587492" y="1014236"/>
            <a:chExt cx="5665333" cy="4250768"/>
          </a:xfrm>
        </p:grpSpPr>
        <p:pic>
          <p:nvPicPr>
            <p:cNvPr id="1027" name="Picture 3" descr="C:\Users\am004694\Documents\Products\Mini Me III\Product Launch Documentation\User Guide\PIM Measurement Guide Screen Shots\Figure 5-6 (DTP-DTF overlay) 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492" y="1014236"/>
              <a:ext cx="5665333" cy="425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691743" y="1338010"/>
              <a:ext cx="264575" cy="15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3689403" y="1219200"/>
              <a:ext cx="1461509" cy="391886"/>
            </a:xfrm>
            <a:prstGeom prst="rect">
              <a:avLst/>
            </a:prstGeom>
          </p:spPr>
          <p:txBody>
            <a:bodyPr r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200" b="1" dirty="0" smtClean="0">
                  <a:solidFill>
                    <a:srgbClr val="FF0000"/>
                  </a:solidFill>
                </a:rPr>
                <a:t>Cable end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600" dirty="0" smtClean="0"/>
            </a:p>
          </p:txBody>
        </p:sp>
      </p:grpSp>
      <p:sp>
        <p:nvSpPr>
          <p:cNvPr id="9" name="Explosion 1 8"/>
          <p:cNvSpPr/>
          <p:nvPr/>
        </p:nvSpPr>
        <p:spPr>
          <a:xfrm>
            <a:off x="4041916" y="258237"/>
            <a:ext cx="914400" cy="537029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NEW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25848" y="1908048"/>
            <a:ext cx="4187866" cy="337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12277" y="1707657"/>
            <a:ext cx="35857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0628" y="1538380"/>
            <a:ext cx="227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DTF trace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3753" y="2076879"/>
            <a:ext cx="214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DTP trace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80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DTF / DTP Trace Overlay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09371" y="5586238"/>
            <a:ext cx="6631221" cy="662163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rgbClr val="555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DTF into precision load marks connector locations</a:t>
            </a:r>
          </a:p>
          <a:p>
            <a:pPr indent="-285750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/>
              <a:t>Here, largest PIM is obviously at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RF connection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grpSp>
        <p:nvGrpSpPr>
          <p:cNvPr id="13" name="Group 12" title="Full Circle Cable &amp; Antenna Analysis on your cell site using the Anritsu PIM Master Platform with built in Site Master"/>
          <p:cNvGrpSpPr/>
          <p:nvPr/>
        </p:nvGrpSpPr>
        <p:grpSpPr>
          <a:xfrm>
            <a:off x="2409371" y="1004489"/>
            <a:ext cx="5919368" cy="4441373"/>
            <a:chOff x="1479274" y="883606"/>
            <a:chExt cx="5919368" cy="4441373"/>
          </a:xfrm>
        </p:grpSpPr>
        <p:pic>
          <p:nvPicPr>
            <p:cNvPr id="1026" name="Picture 2" descr="C:\Users\am004694\Documents\Products\Mini Me III\Product Launch Documentation\Demo Guide\DEMO 194 - Screen Shots\0912201416495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9274" y="883606"/>
              <a:ext cx="5919368" cy="4441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3587614" y="1527728"/>
              <a:ext cx="400840" cy="952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5035976" y="2004005"/>
              <a:ext cx="180387" cy="564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3708204" y="1135842"/>
              <a:ext cx="1461509" cy="391886"/>
            </a:xfrm>
            <a:prstGeom prst="rect">
              <a:avLst/>
            </a:prstGeom>
          </p:spPr>
          <p:txBody>
            <a:bodyPr r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200" b="1" dirty="0">
                  <a:solidFill>
                    <a:srgbClr val="FF0000"/>
                  </a:solidFill>
                </a:rPr>
                <a:t>C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onnector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600" dirty="0" smtClean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781317" y="1673277"/>
              <a:ext cx="1461509" cy="391886"/>
            </a:xfrm>
            <a:prstGeom prst="rect">
              <a:avLst/>
            </a:prstGeom>
          </p:spPr>
          <p:txBody>
            <a:bodyPr r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200" b="1" dirty="0">
                  <a:solidFill>
                    <a:srgbClr val="FF0000"/>
                  </a:solidFill>
                </a:rPr>
                <a:t>C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onnector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600" dirty="0" smtClean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361620" y="2004005"/>
              <a:ext cx="180386" cy="7004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326525" y="1743562"/>
              <a:ext cx="1461509" cy="391886"/>
            </a:xfrm>
            <a:prstGeom prst="rect">
              <a:avLst/>
            </a:prstGeom>
          </p:spPr>
          <p:txBody>
            <a:bodyPr r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kumimoji="1" sz="2000" kern="1200">
                  <a:solidFill>
                    <a:srgbClr val="55575B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0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200" b="1" dirty="0">
                  <a:solidFill>
                    <a:srgbClr val="FF0000"/>
                  </a:solidFill>
                </a:rPr>
                <a:t>C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onnector</a:t>
              </a:r>
            </a:p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sz="1600" dirty="0" smtClean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075543" y="2245711"/>
            <a:ext cx="2189068" cy="10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75543" y="3266827"/>
            <a:ext cx="244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6057" y="3097550"/>
            <a:ext cx="171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DTF trace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23753" y="2081744"/>
            <a:ext cx="214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Active DTP trace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1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MW82119B – New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B76BD-F5AF-3048-942E-0425DD806256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4" name="Picture 3" title="More ruggedized Cable &amp; Antenna Analysis on your cell site using the Anritsu PIM Master Platform with built in Site Mas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5" y="1607921"/>
            <a:ext cx="4260122" cy="4260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0606" y="1485067"/>
            <a:ext cx="218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Steel lifting rings for easy rigging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45804" y="2222993"/>
            <a:ext cx="187495" cy="643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title="More ruggedized Cable &amp; Antenna Analysis on your cell site using the Anritsu PIM Master Platform with built in Site Mast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2131" y="1490019"/>
            <a:ext cx="2275114" cy="39168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3944" y="2857075"/>
            <a:ext cx="193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Access to screen &amp; lifting rings in soft case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>
            <a:off x="6086758" y="3318740"/>
            <a:ext cx="11057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 flipV="1">
            <a:off x="6086758" y="2699657"/>
            <a:ext cx="848801" cy="619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0134" y="5421915"/>
            <a:ext cx="321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Stylus</a:t>
            </a:r>
          </a:p>
          <a:p>
            <a:r>
              <a:rPr lang="en-US" dirty="0" smtClean="0"/>
              <a:t>(control wearing gloves)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14687" y="4139473"/>
            <a:ext cx="1641745" cy="1278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0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English_US">
  <a:themeElements>
    <a:clrScheme name="Anritsu2014">
      <a:dk1>
        <a:srgbClr val="333333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2A2A2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ritsu2014_Normal">
  <a:themeElements>
    <a:clrScheme name="Anritsu2014">
      <a:dk1>
        <a:srgbClr val="333333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2A2A2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ユーザー定義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7ABFE26DCB1740A59C0FA6BCB4D521" ma:contentTypeVersion="0" ma:contentTypeDescription="Create a new document." ma:contentTypeScope="" ma:versionID="2844ca557bc9a187824db298213ef28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3956E2-64C9-42D0-A03A-CCA91CD42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9263E1-08AA-4208-8D20-7A71AFA4467D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DF83FE-8BE0-482E-98B8-E76D1352D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PowerPoint_Template_English_US</Template>
  <TotalTime>2217</TotalTime>
  <Words>464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PowerPoint_Template_English_US</vt:lpstr>
      <vt:lpstr>Anritsu2014_Normal</vt:lpstr>
      <vt:lpstr>PIM Master™ – MW82119B Passive Intermodulation (PIM) Analyzer with Site Master™ Cable &amp; Antenna Analyzer Option</vt:lpstr>
      <vt:lpstr>MW82119B – New 3rd Generation PIM Master™</vt:lpstr>
      <vt:lpstr>MW82119B – Features </vt:lpstr>
      <vt:lpstr>Site Master™ Cable &amp; Antenna Analyzer (Option 331) </vt:lpstr>
      <vt:lpstr>PIM Master™ Passive Intermodulation (PIM) Analyzer</vt:lpstr>
      <vt:lpstr>DTP / DTP Trace Overlay (existing capability) </vt:lpstr>
      <vt:lpstr>DTP / DTF Trace Overlay </vt:lpstr>
      <vt:lpstr>DTF / DTP Trace Overlay </vt:lpstr>
      <vt:lpstr>MW82119B – New features</vt:lpstr>
      <vt:lpstr>MW82119B – New features</vt:lpstr>
      <vt:lpstr>MW82119B – New Environmental tests</vt:lpstr>
      <vt:lpstr>PowerPoint Presentation</vt:lpstr>
      <vt:lpstr>PowerPoint Presentation</vt:lpstr>
    </vt:vector>
  </TitlesOfParts>
  <Company>Anritsu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Thomas</dc:creator>
  <cp:lastModifiedBy>Brendon Berg</cp:lastModifiedBy>
  <cp:revision>247</cp:revision>
  <dcterms:created xsi:type="dcterms:W3CDTF">2014-06-08T00:18:20Z</dcterms:created>
  <dcterms:modified xsi:type="dcterms:W3CDTF">2014-11-17T19:10:41Z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0x010100A77ABFE26DCB1740A59C0FA6BCB4D521</vt:lpwstr>
  </property>
</Properties>
</file>